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9" r:id="rId1"/>
  </p:sldMasterIdLst>
  <p:notesMasterIdLst>
    <p:notesMasterId r:id="rId19"/>
  </p:notesMasterIdLst>
  <p:sldIdLst>
    <p:sldId id="404" r:id="rId2"/>
    <p:sldId id="375" r:id="rId3"/>
    <p:sldId id="419" r:id="rId4"/>
    <p:sldId id="360" r:id="rId5"/>
    <p:sldId id="416" r:id="rId6"/>
    <p:sldId id="415" r:id="rId7"/>
    <p:sldId id="417" r:id="rId8"/>
    <p:sldId id="418" r:id="rId9"/>
    <p:sldId id="420" r:id="rId10"/>
    <p:sldId id="421" r:id="rId11"/>
    <p:sldId id="422" r:id="rId12"/>
    <p:sldId id="424" r:id="rId13"/>
    <p:sldId id="425" r:id="rId14"/>
    <p:sldId id="428" r:id="rId15"/>
    <p:sldId id="427" r:id="rId16"/>
    <p:sldId id="429" r:id="rId17"/>
    <p:sldId id="430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Inconsolata" panose="00000509000000000000" pitchFamily="49" charset="0"/>
      <p:regular r:id="rId28"/>
      <p:bold r:id="rId29"/>
    </p:embeddedFont>
  </p:embeddedFont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8B86"/>
    <a:srgbClr val="9BDF95"/>
    <a:srgbClr val="DDFEDA"/>
    <a:srgbClr val="E6E6E6"/>
    <a:srgbClr val="F6F6F6"/>
    <a:srgbClr val="7BBABA"/>
    <a:srgbClr val="5C9F9F"/>
    <a:srgbClr val="A1B6D4"/>
    <a:srgbClr val="70AAB9"/>
    <a:srgbClr val="539C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13" autoAdjust="0"/>
    <p:restoredTop sz="73839" autoAdjust="0"/>
  </p:normalViewPr>
  <p:slideViewPr>
    <p:cSldViewPr>
      <p:cViewPr varScale="1">
        <p:scale>
          <a:sx n="84" d="100"/>
          <a:sy n="84" d="100"/>
        </p:scale>
        <p:origin x="1243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ED080-EADE-44E0-8E63-3E354BC69AC7}" type="datetimeFigureOut">
              <a:rPr lang="de-DE" smtClean="0"/>
              <a:t>04.07.2022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DFCB0-3755-4208-8296-CCA33331E4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7172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yaml</a:t>
            </a:r>
            <a:r>
              <a:rPr lang="de-DE" dirty="0"/>
              <a:t> </a:t>
            </a:r>
            <a:r>
              <a:rPr lang="de-DE" dirty="0" err="1"/>
              <a:t>ain‘t</a:t>
            </a:r>
            <a:r>
              <a:rPr lang="de-DE" dirty="0"/>
              <a:t> </a:t>
            </a:r>
            <a:r>
              <a:rPr lang="de-DE" dirty="0" err="1"/>
              <a:t>markdown</a:t>
            </a:r>
            <a:r>
              <a:rPr lang="de-DE" dirty="0"/>
              <a:t> </a:t>
            </a:r>
            <a:r>
              <a:rPr lang="de-DE" dirty="0" err="1"/>
              <a:t>language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7732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 block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knitting</a:t>
            </a:r>
            <a:r>
              <a:rPr lang="de-DE" dirty="0"/>
              <a:t> </a:t>
            </a:r>
            <a:r>
              <a:rPr lang="de-DE" dirty="0" err="1"/>
              <a:t>options</a:t>
            </a:r>
            <a:r>
              <a:rPr lang="de-DE" dirty="0"/>
              <a:t>: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collapse</a:t>
            </a:r>
            <a:r>
              <a:rPr lang="de-DE" dirty="0"/>
              <a:t>: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 </a:t>
            </a:r>
            <a:r>
              <a:rPr lang="de-DE" dirty="0" err="1"/>
              <a:t>commands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same R </a:t>
            </a:r>
            <a:r>
              <a:rPr lang="de-DE" dirty="0" err="1"/>
              <a:t>field</a:t>
            </a:r>
            <a:r>
              <a:rPr lang="de-DE" dirty="0"/>
              <a:t>. </a:t>
            </a:r>
            <a:r>
              <a:rPr lang="de-DE" dirty="0" err="1"/>
              <a:t>Otherwise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R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 and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output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Comment: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indicated</a:t>
            </a:r>
            <a:r>
              <a:rPr lang="de-DE" dirty="0"/>
              <a:t>.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 </a:t>
            </a:r>
            <a:r>
              <a:rPr lang="de-DE" dirty="0" err="1"/>
              <a:t>leading</a:t>
            </a:r>
            <a:r>
              <a:rPr lang="de-DE" dirty="0"/>
              <a:t> # and &gt; </a:t>
            </a:r>
            <a:r>
              <a:rPr lang="de-DE" dirty="0" err="1"/>
              <a:t>symbol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3211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r>
              <a:rPr lang="de-DE" dirty="0"/>
              <a:t>… and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easy </a:t>
            </a:r>
            <a:r>
              <a:rPr lang="de-DE" dirty="0" err="1"/>
              <a:t>commands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 </a:t>
            </a:r>
            <a:r>
              <a:rPr lang="de-DE" dirty="0" err="1"/>
              <a:t>stuff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check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link </a:t>
            </a:r>
            <a:r>
              <a:rPr lang="de-DE" dirty="0" err="1">
                <a:sym typeface="Wingdings" panose="05000000000000000000" pitchFamily="2" charset="2"/>
              </a:rPr>
              <a:t>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R Package </a:t>
            </a:r>
            <a:r>
              <a:rPr lang="de-DE" dirty="0" err="1">
                <a:sym typeface="Wingdings" panose="05000000000000000000" pitchFamily="2" charset="2"/>
              </a:rPr>
              <a:t>book</a:t>
            </a:r>
            <a:r>
              <a:rPr lang="de-DE" dirty="0">
                <a:sym typeface="Wingdings" panose="05000000000000000000" pitchFamily="2" charset="2"/>
              </a:rPr>
              <a:t>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5797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also </a:t>
            </a: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programming</a:t>
            </a:r>
            <a:r>
              <a:rPr lang="de-DE" dirty="0"/>
              <a:t> </a:t>
            </a:r>
            <a:r>
              <a:rPr lang="de-DE" dirty="0" err="1"/>
              <a:t>languages</a:t>
            </a:r>
            <a:endParaRPr lang="de-DE" dirty="0"/>
          </a:p>
          <a:p>
            <a:endParaRPr lang="de-DE" dirty="0"/>
          </a:p>
          <a:p>
            <a:r>
              <a:rPr lang="de-DE" dirty="0"/>
              <a:t>… and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easy </a:t>
            </a:r>
            <a:r>
              <a:rPr lang="de-DE" dirty="0" err="1"/>
              <a:t>commands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 </a:t>
            </a:r>
            <a:r>
              <a:rPr lang="de-DE" dirty="0" err="1"/>
              <a:t>stuff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check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link </a:t>
            </a:r>
            <a:r>
              <a:rPr lang="de-DE" dirty="0" err="1">
                <a:sym typeface="Wingdings" panose="05000000000000000000" pitchFamily="2" charset="2"/>
              </a:rPr>
              <a:t>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R Package </a:t>
            </a:r>
            <a:r>
              <a:rPr lang="de-DE" dirty="0" err="1">
                <a:sym typeface="Wingdings" panose="05000000000000000000" pitchFamily="2" charset="2"/>
              </a:rPr>
              <a:t>book</a:t>
            </a:r>
            <a:r>
              <a:rPr lang="de-DE" dirty="0">
                <a:sym typeface="Wingdings" panose="05000000000000000000" pitchFamily="2" charset="2"/>
              </a:rPr>
              <a:t>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481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Warning</a:t>
            </a:r>
            <a:r>
              <a:rPr lang="de-DE" dirty="0"/>
              <a:t>!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appear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6085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47">
            <a:extLst>
              <a:ext uri="{FF2B5EF4-FFF2-40B4-BE49-F238E27FC236}">
                <a16:creationId xmlns:a16="http://schemas.microsoft.com/office/drawing/2014/main" id="{E0E3F787-E9C0-4AAF-ABF1-0090767135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27763" y="2816225"/>
          <a:ext cx="2916237" cy="99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3" name="Image" r:id="rId3" imgW="4863492" imgH="1663492" progId="Photoshop.Image.9">
                  <p:embed/>
                </p:oleObj>
              </mc:Choice>
              <mc:Fallback>
                <p:oleObj name="Image" r:id="rId3" imgW="4863492" imgH="1663492" progId="Photoshop.Image.9">
                  <p:embed/>
                  <p:pic>
                    <p:nvPicPr>
                      <p:cNvPr id="2050" name="Object 47">
                        <a:extLst>
                          <a:ext uri="{FF2B5EF4-FFF2-40B4-BE49-F238E27FC236}">
                            <a16:creationId xmlns:a16="http://schemas.microsoft.com/office/drawing/2014/main" id="{3D95F986-B84E-47EE-A530-1EA30E70F0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2816225"/>
                        <a:ext cx="2916237" cy="995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8">
            <a:extLst>
              <a:ext uri="{FF2B5EF4-FFF2-40B4-BE49-F238E27FC236}">
                <a16:creationId xmlns:a16="http://schemas.microsoft.com/office/drawing/2014/main" id="{22A0BB07-91BA-4620-9A72-1CA0BE883729}"/>
              </a:ext>
            </a:extLst>
          </p:cNvPr>
          <p:cNvGrpSpPr>
            <a:grpSpLocks/>
          </p:cNvGrpSpPr>
          <p:nvPr/>
        </p:nvGrpSpPr>
        <p:grpSpPr bwMode="auto">
          <a:xfrm>
            <a:off x="0" y="1817688"/>
            <a:ext cx="9144000" cy="3325812"/>
            <a:chOff x="0" y="1526"/>
            <a:chExt cx="5760" cy="2794"/>
          </a:xfrm>
        </p:grpSpPr>
        <p:sp>
          <p:nvSpPr>
            <p:cNvPr id="6" name="Rectangle 29">
              <a:extLst>
                <a:ext uri="{FF2B5EF4-FFF2-40B4-BE49-F238E27FC236}">
                  <a16:creationId xmlns:a16="http://schemas.microsoft.com/office/drawing/2014/main" id="{57779937-D3F6-4028-91F9-81CD106A45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" y="3161"/>
              <a:ext cx="1837" cy="784"/>
            </a:xfrm>
            <a:prstGeom prst="rect">
              <a:avLst/>
            </a:prstGeom>
            <a:solidFill>
              <a:srgbClr val="539C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  <p:sp>
          <p:nvSpPr>
            <p:cNvPr id="7" name="Rectangle 30">
              <a:extLst>
                <a:ext uri="{FF2B5EF4-FFF2-40B4-BE49-F238E27FC236}">
                  <a16:creationId xmlns:a16="http://schemas.microsoft.com/office/drawing/2014/main" id="{82E839DF-3CA2-46AE-87D6-136B70119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942"/>
              <a:ext cx="5760" cy="37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  <p:sp>
          <p:nvSpPr>
            <p:cNvPr id="8" name="Rectangle 31">
              <a:extLst>
                <a:ext uri="{FF2B5EF4-FFF2-40B4-BE49-F238E27FC236}">
                  <a16:creationId xmlns:a16="http://schemas.microsoft.com/office/drawing/2014/main" id="{29807AE0-C50A-4D2F-8971-6F979D963B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161"/>
              <a:ext cx="3925" cy="784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  <p:sp>
          <p:nvSpPr>
            <p:cNvPr id="9" name="Rectangle 32">
              <a:extLst>
                <a:ext uri="{FF2B5EF4-FFF2-40B4-BE49-F238E27FC236}">
                  <a16:creationId xmlns:a16="http://schemas.microsoft.com/office/drawing/2014/main" id="{D8306F6D-9B48-406E-8AFB-8B6AEF2F4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" y="1526"/>
              <a:ext cx="822" cy="839"/>
            </a:xfrm>
            <a:prstGeom prst="rect">
              <a:avLst/>
            </a:prstGeom>
            <a:solidFill>
              <a:srgbClr val="539C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  <p:sp>
          <p:nvSpPr>
            <p:cNvPr id="10" name="Rectangle 34">
              <a:extLst>
                <a:ext uri="{FF2B5EF4-FFF2-40B4-BE49-F238E27FC236}">
                  <a16:creationId xmlns:a16="http://schemas.microsoft.com/office/drawing/2014/main" id="{9B250B19-7538-40F9-B9E4-8398955338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26"/>
              <a:ext cx="4934" cy="839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  <p:sp>
          <p:nvSpPr>
            <p:cNvPr id="11" name="Rectangle 33">
              <a:extLst>
                <a:ext uri="{FF2B5EF4-FFF2-40B4-BE49-F238E27FC236}">
                  <a16:creationId xmlns:a16="http://schemas.microsoft.com/office/drawing/2014/main" id="{7237CA3C-53B9-45E7-92A8-A76D1A153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366"/>
              <a:ext cx="3368" cy="7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</p:grpSp>
      <p:pic>
        <p:nvPicPr>
          <p:cNvPr id="12" name="Grafik 21">
            <a:extLst>
              <a:ext uri="{FF2B5EF4-FFF2-40B4-BE49-F238E27FC236}">
                <a16:creationId xmlns:a16="http://schemas.microsoft.com/office/drawing/2014/main" id="{7CCFDF32-66D0-4521-8C3C-449382AA13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25" y="268288"/>
            <a:ext cx="26987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68313" y="1814513"/>
            <a:ext cx="7199312" cy="113585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altLang="de-DE" noProof="0"/>
              <a:t>Mastertitelformat bearbeiten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68313" y="3002756"/>
            <a:ext cx="4679950" cy="1134666"/>
          </a:xfrm>
        </p:spPr>
        <p:txBody>
          <a:bodyPr/>
          <a:lstStyle>
            <a:lvl1pPr marL="180975" indent="1588">
              <a:buFontTx/>
              <a:buNone/>
              <a:defRPr sz="1800"/>
            </a:lvl1pPr>
          </a:lstStyle>
          <a:p>
            <a:pPr lvl="0"/>
            <a:r>
              <a:rPr lang="de-DE" altLang="de-DE" noProof="0"/>
              <a:t>Master-Untertitelformat bearbeiten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2F564C6A-EAAE-456F-A2A6-837599775C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4684713"/>
            <a:ext cx="2133600" cy="35718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4D2345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86515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360000" indent="-291600">
              <a:buFont typeface="Arial" panose="020B0604020202020204" pitchFamily="34" charset="0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890FECB-B7D3-45EB-A324-4CF57228D91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8C62091-FA46-441D-BD74-D8FFFD9335C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0C26AD-A5E9-437E-8F5C-B466D49C53A2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636936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15114" y="205978"/>
            <a:ext cx="2071687" cy="4310063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5289" y="205978"/>
            <a:ext cx="6067425" cy="4310063"/>
          </a:xfrm>
        </p:spPr>
        <p:txBody>
          <a:bodyPr vert="eaVert"/>
          <a:lstStyle>
            <a:lvl1pPr marL="360000" indent="-291600">
              <a:buFont typeface="Arial" panose="020B0604020202020204" pitchFamily="34" charset="0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1121A14-DACF-424C-A54C-B06FF48C47C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C2F8735-F22A-462E-9D02-D14295CE5DF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05A279-6F3B-429C-9BC6-DB2310A554E0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89611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60000" indent="-291600">
              <a:buFont typeface="Arial" panose="020B0604020202020204" pitchFamily="34" charset="0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31FEE5B-7841-41F8-A487-06CE98B09F8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BC53DCB-F54E-4006-929E-86EF0B0D925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844654-2861-4DD0-8117-2B7E7CCA1B39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86676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r>
              <a:rPr lang="de-DE" dirty="0"/>
              <a:t>Building R-</a:t>
            </a:r>
            <a:r>
              <a:rPr lang="de-DE" dirty="0" err="1"/>
              <a:t>packages</a:t>
            </a:r>
            <a:endParaRPr lang="de-DE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D722060-FC12-4BD8-BB23-37DF07DEA20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A7FD4BB-D4C3-432D-AB4C-DD9DD5B582D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9D6507-3D35-4771-AC03-921F40BF0118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04825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5288" y="1478757"/>
            <a:ext cx="4038600" cy="3037285"/>
          </a:xfrm>
        </p:spPr>
        <p:txBody>
          <a:bodyPr/>
          <a:lstStyle>
            <a:lvl1pPr marL="360000" indent="-291600"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86288" y="1478757"/>
            <a:ext cx="4038600" cy="3037285"/>
          </a:xfrm>
        </p:spPr>
        <p:txBody>
          <a:bodyPr/>
          <a:lstStyle>
            <a:lvl1pPr marL="360000" indent="-291600"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422FEDF-AFAE-4AF2-BB37-9EE528EF751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BD66F9A-2ED3-4580-919A-55BA459D77E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CDEB2D-6E23-425B-B743-BA3D7B3B4B9B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7878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 marL="360000" indent="-291600"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 marL="360000" indent="-291600"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639CADB-776B-4250-A5BC-1972D29F2DB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E867B1B6-5ECE-4455-A500-82AD385CD78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A5AC93-E6CB-49E3-9633-2843185A0DD8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46603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F7F06EF-3242-4F09-A231-9E204141558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85BDAD60-0980-4731-B121-41216BBFE18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8FE3A5-57D9-490D-8E5E-8419FFF4C937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18656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8744F2B4-D95D-4E7E-9B65-2EF24CD3810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CC639EFC-8B57-4523-A9E3-F9725B8DD1F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2F51715-CFC5-4F65-8502-DF793AB3ABFC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25840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 marL="360000" indent="-291600">
              <a:buFont typeface="Arial" panose="020B0604020202020204" pitchFamily="34" charset="0"/>
              <a:buChar char="•"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B9F31FA-57D3-4C9E-AA6F-1D620639A80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15A0013-8D65-497A-A22D-37E2C8C75D6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75E77C-3E38-48CC-B04B-9735B0C03189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9377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EA7B6DE-E564-4FD6-A4A2-28B22DA418A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1D8E864-1135-4A40-8491-2279BCF997F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F502AC-8A1A-4600-A487-A6B944AEE8F8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2431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B40CE0A4-F711-4D2F-89EE-5BBC5F6D71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27" name="Rectangle 4">
            <a:extLst>
              <a:ext uri="{FF2B5EF4-FFF2-40B4-BE49-F238E27FC236}">
                <a16:creationId xmlns:a16="http://schemas.microsoft.com/office/drawing/2014/main" id="{911D3305-A98A-43E6-866A-EAA4173330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546225"/>
            <a:ext cx="8229600" cy="303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281AFFCB-5846-4B69-B192-01DA4B6F1D3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0425" y="4676775"/>
            <a:ext cx="2895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4D2345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A7FEEF96-1017-439D-902C-20C88946449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0" y="4675188"/>
            <a:ext cx="2133600" cy="35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4D2345"/>
                </a:solidFill>
              </a:defRPr>
            </a:lvl1pPr>
          </a:lstStyle>
          <a:p>
            <a:fld id="{05BB1FFB-11A5-4B1B-BBA7-C15F4559DD56}" type="slidenum">
              <a:rPr lang="de-DE" altLang="de-DE"/>
              <a:pPr/>
              <a:t>‹Nr.›</a:t>
            </a:fld>
            <a:endParaRPr lang="de-DE" altLang="de-DE"/>
          </a:p>
        </p:txBody>
      </p:sp>
      <p:grpSp>
        <p:nvGrpSpPr>
          <p:cNvPr id="1030" name="Group 21">
            <a:extLst>
              <a:ext uri="{FF2B5EF4-FFF2-40B4-BE49-F238E27FC236}">
                <a16:creationId xmlns:a16="http://schemas.microsoft.com/office/drawing/2014/main" id="{DAE0D333-A04D-44B2-B526-593BAE3D761A}"/>
              </a:ext>
            </a:extLst>
          </p:cNvPr>
          <p:cNvGrpSpPr>
            <a:grpSpLocks/>
          </p:cNvGrpSpPr>
          <p:nvPr/>
        </p:nvGrpSpPr>
        <p:grpSpPr bwMode="auto">
          <a:xfrm>
            <a:off x="-3175" y="1828800"/>
            <a:ext cx="9144000" cy="3314700"/>
            <a:chOff x="-2" y="1536"/>
            <a:chExt cx="5760" cy="2784"/>
          </a:xfrm>
        </p:grpSpPr>
        <p:sp>
          <p:nvSpPr>
            <p:cNvPr id="1032" name="Rectangle 15">
              <a:extLst>
                <a:ext uri="{FF2B5EF4-FFF2-40B4-BE49-F238E27FC236}">
                  <a16:creationId xmlns:a16="http://schemas.microsoft.com/office/drawing/2014/main" id="{D61C1FA9-B408-42C7-8321-4788D01E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1536"/>
              <a:ext cx="156" cy="817"/>
            </a:xfrm>
            <a:prstGeom prst="rect">
              <a:avLst/>
            </a:prstGeom>
            <a:solidFill>
              <a:srgbClr val="539C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  <p:sp>
          <p:nvSpPr>
            <p:cNvPr id="1033" name="Line 13">
              <a:extLst>
                <a:ext uri="{FF2B5EF4-FFF2-40B4-BE49-F238E27FC236}">
                  <a16:creationId xmlns:a16="http://schemas.microsoft.com/office/drawing/2014/main" id="{465A9049-90A1-4054-BF4E-DA8F660E0C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" y="3953"/>
              <a:ext cx="5760" cy="0"/>
            </a:xfrm>
            <a:prstGeom prst="line">
              <a:avLst/>
            </a:prstGeom>
            <a:noFill/>
            <a:ln w="6350">
              <a:solidFill>
                <a:srgbClr val="E4E5E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034" name="Rectangle 16">
              <a:extLst>
                <a:ext uri="{FF2B5EF4-FFF2-40B4-BE49-F238E27FC236}">
                  <a16:creationId xmlns:a16="http://schemas.microsoft.com/office/drawing/2014/main" id="{90EAF08A-5869-4FBF-B3F5-1600AAF28C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176"/>
              <a:ext cx="156" cy="778"/>
            </a:xfrm>
            <a:prstGeom prst="rect">
              <a:avLst/>
            </a:prstGeom>
            <a:solidFill>
              <a:srgbClr val="5C9F9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  <p:sp>
          <p:nvSpPr>
            <p:cNvPr id="1035" name="Rectangle 17">
              <a:extLst>
                <a:ext uri="{FF2B5EF4-FFF2-40B4-BE49-F238E27FC236}">
                  <a16:creationId xmlns:a16="http://schemas.microsoft.com/office/drawing/2014/main" id="{621A7AF2-C7F0-45ED-8FEC-F1533C7FD9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952"/>
              <a:ext cx="156" cy="36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  <p:sp>
          <p:nvSpPr>
            <p:cNvPr id="1036" name="Rectangle 18">
              <a:extLst>
                <a:ext uri="{FF2B5EF4-FFF2-40B4-BE49-F238E27FC236}">
                  <a16:creationId xmlns:a16="http://schemas.microsoft.com/office/drawing/2014/main" id="{94540075-0E6C-4943-9153-169416A7F4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2354"/>
              <a:ext cx="156" cy="821"/>
            </a:xfrm>
            <a:prstGeom prst="rect">
              <a:avLst/>
            </a:prstGeom>
            <a:solidFill>
              <a:srgbClr val="70AAB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</p:grpSp>
      <p:pic>
        <p:nvPicPr>
          <p:cNvPr id="1031" name="Grafik 13">
            <a:extLst>
              <a:ext uri="{FF2B5EF4-FFF2-40B4-BE49-F238E27FC236}">
                <a16:creationId xmlns:a16="http://schemas.microsoft.com/office/drawing/2014/main" id="{775FAEF8-A30F-49F8-8905-629A6D95B1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4754563"/>
            <a:ext cx="100965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" charset="0"/>
        </a:defRPr>
      </a:lvl9pPr>
    </p:titleStyle>
    <p:bodyStyle>
      <a:lvl1pPr marL="342900" indent="-160338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990000"/>
          </a:solidFill>
          <a:latin typeface="+mn-lt"/>
          <a:ea typeface="+mn-ea"/>
          <a:cs typeface="+mn-cs"/>
        </a:defRPr>
      </a:lvl1pPr>
      <a:lvl2pPr marL="808038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990000"/>
          </a:solidFill>
          <a:latin typeface="+mn-lt"/>
        </a:defRPr>
      </a:lvl2pPr>
      <a:lvl3pPr marL="1216025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rgbClr val="990000"/>
          </a:solidFill>
          <a:latin typeface="+mn-lt"/>
        </a:defRPr>
      </a:lvl3pPr>
      <a:lvl4pPr marL="1624013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rgbClr val="990000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990000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990000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990000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990000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990000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-pkgs.org/vignettes.html" TargetMode="External"/><Relationship Id="rId2" Type="http://schemas.openxmlformats.org/officeDocument/2006/relationships/hyperlink" Target="https://daringfireball.net/projects/markdown/syntax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-pkgs.org/vignettes.html" TargetMode="External"/><Relationship Id="rId2" Type="http://schemas.openxmlformats.org/officeDocument/2006/relationships/hyperlink" Target="https://daringfireball.net/projects/markdown/syntax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aringfireball.net/projects/markdown/syntax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-pkgs.org/vignettes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aringfireball.net/projects/markdown/syntax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-pkgs.org/vignettes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-pkgs.org/vignettes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rmarkdown.rstudio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2334FC6-A476-4FD4-8A9B-F26E323F23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dirty="0"/>
              <a:t>Building R-</a:t>
            </a:r>
            <a:r>
              <a:rPr lang="de-DE" altLang="de-DE" dirty="0" err="1"/>
              <a:t>packages</a:t>
            </a:r>
            <a:r>
              <a:rPr lang="de-DE" altLang="de-DE" dirty="0"/>
              <a:t> – </a:t>
            </a:r>
            <a:r>
              <a:rPr lang="de-DE" dirty="0" err="1"/>
              <a:t>Vignettes</a:t>
            </a:r>
            <a:endParaRPr lang="de-DE" dirty="0"/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5F9C633A-FC55-411D-97CA-9DA8982B5D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dirty="0"/>
              <a:t>Raphael Hartmann</a:t>
            </a:r>
          </a:p>
          <a:p>
            <a:r>
              <a:rPr lang="de-DE" altLang="de-DE" dirty="0"/>
              <a:t>raphael.hartmann@staff.uni-marburg.de</a:t>
            </a:r>
          </a:p>
          <a:p>
            <a:endParaRPr lang="de-DE" alt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7976326-4482-4E71-BDD4-50B4D7220D3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675188"/>
            <a:ext cx="2133600" cy="357187"/>
          </a:xfrm>
        </p:spPr>
        <p:txBody>
          <a:bodyPr/>
          <a:lstStyle/>
          <a:p>
            <a:fld id="{A59D6507-3D35-4771-AC03-921F40BF0118}" type="slidenum">
              <a:rPr lang="de-DE" altLang="de-DE" smtClean="0"/>
              <a:pPr/>
              <a:t>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07308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A16102-3D0B-426B-846F-50C6D7C5F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Vignette </a:t>
            </a:r>
            <a:r>
              <a:rPr lang="de-DE" dirty="0" err="1"/>
              <a:t>template</a:t>
            </a:r>
            <a:r>
              <a:rPr lang="de-DE" dirty="0"/>
              <a:t> (</a:t>
            </a:r>
            <a:r>
              <a:rPr lang="de-DE" dirty="0" err="1"/>
              <a:t>knitting</a:t>
            </a:r>
            <a:r>
              <a:rPr lang="de-DE" dirty="0"/>
              <a:t> </a:t>
            </a:r>
            <a:r>
              <a:rPr lang="de-DE" dirty="0" err="1"/>
              <a:t>options</a:t>
            </a:r>
            <a:r>
              <a:rPr lang="de-DE" dirty="0"/>
              <a:t>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66F5808-ECF6-4205-A9B1-B77F688920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9A011A5-8E81-4B52-9E76-0EDDCEE277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10</a:t>
            </a:fld>
            <a:endParaRPr lang="de-DE" altLang="de-DE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0D2F3DEE-0090-4350-A8DC-DE7E0A9BF377}"/>
              </a:ext>
            </a:extLst>
          </p:cNvPr>
          <p:cNvSpPr txBox="1">
            <a:spLocks/>
          </p:cNvSpPr>
          <p:nvPr/>
        </p:nvSpPr>
        <p:spPr bwMode="auto">
          <a:xfrm>
            <a:off x="3574310" y="2139702"/>
            <a:ext cx="1995380" cy="1368152"/>
          </a:xfrm>
          <a:prstGeom prst="rect">
            <a:avLst/>
          </a:prstGeom>
          <a:noFill/>
          <a:ln>
            <a:solidFill>
              <a:srgbClr val="7BBABA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0000" indent="-291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08038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160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240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kern="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```{r, include = FALSE}</a:t>
            </a:r>
          </a:p>
          <a:p>
            <a:pPr marL="0" indent="0">
              <a:buNone/>
            </a:pPr>
            <a:r>
              <a:rPr lang="en-US" sz="1200" kern="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knitr</a:t>
            </a:r>
            <a:r>
              <a:rPr lang="en-US" sz="1200" kern="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::</a:t>
            </a:r>
            <a:r>
              <a:rPr lang="en-US" sz="1200" kern="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opts_chunk$set</a:t>
            </a:r>
            <a:r>
              <a:rPr lang="en-US" sz="1200" kern="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200" kern="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 collapse = TRUE,</a:t>
            </a:r>
          </a:p>
          <a:p>
            <a:pPr marL="0" indent="0">
              <a:buNone/>
            </a:pPr>
            <a:r>
              <a:rPr lang="en-US" sz="1200" kern="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 comment = "#&gt;"</a:t>
            </a:r>
          </a:p>
          <a:p>
            <a:pPr marL="0" indent="0">
              <a:buNone/>
            </a:pPr>
            <a:r>
              <a:rPr lang="en-US" sz="1200" kern="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200" kern="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```</a:t>
            </a:r>
            <a:endParaRPr lang="de-DE" sz="1200" kern="0" dirty="0">
              <a:latin typeface="Inconsolata" panose="00000509000000000000" pitchFamily="49" charset="0"/>
              <a:ea typeface="Inconsolata" panose="00000509000000000000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275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C6D0A5-6007-48B1-8E55-5DF02458E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(R)</a:t>
            </a:r>
            <a:r>
              <a:rPr lang="de-DE" dirty="0" err="1"/>
              <a:t>Markdown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4AE19A-1BBC-4D40-9E75-F680E468F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Markdown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markup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endParaRPr lang="de-DE" dirty="0"/>
          </a:p>
          <a:p>
            <a:pPr lvl="1"/>
            <a:r>
              <a:rPr lang="de-DE" dirty="0"/>
              <a:t>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and</a:t>
            </a:r>
          </a:p>
          <a:p>
            <a:pPr lvl="1"/>
            <a:r>
              <a:rPr lang="de-DE" dirty="0"/>
              <a:t>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read</a:t>
            </a:r>
            <a:endParaRPr lang="de-DE" dirty="0"/>
          </a:p>
          <a:p>
            <a:pPr lvl="1"/>
            <a:endParaRPr lang="de-DE" dirty="0"/>
          </a:p>
          <a:p>
            <a:pPr marL="68400" indent="0">
              <a:buNone/>
            </a:pPr>
            <a:r>
              <a:rPr lang="de-DE" dirty="0" err="1"/>
              <a:t>Readability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r>
              <a:rPr lang="de-DE" dirty="0"/>
              <a:t> </a:t>
            </a:r>
            <a:r>
              <a:rPr lang="de-DE" dirty="0" err="1"/>
              <a:t>language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08C194-A970-4D7F-B16A-58B8581280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24128" y="4676775"/>
            <a:ext cx="3111897" cy="357188"/>
          </a:xfrm>
        </p:spPr>
        <p:txBody>
          <a:bodyPr/>
          <a:lstStyle/>
          <a:p>
            <a:pPr>
              <a:defRPr/>
            </a:pPr>
            <a:r>
              <a:rPr lang="de-DE" altLang="de-DE" dirty="0">
                <a:hlinkClick r:id="rId2"/>
              </a:rPr>
              <a:t>https://daringfireball.net/projects/markdown/syntax</a:t>
            </a:r>
            <a:endParaRPr lang="de-DE" altLang="de-DE" dirty="0"/>
          </a:p>
          <a:p>
            <a:pPr>
              <a:defRPr/>
            </a:pPr>
            <a:r>
              <a:rPr lang="de-DE" altLang="de-DE" dirty="0">
                <a:hlinkClick r:id="rId3"/>
              </a:rPr>
              <a:t>https://r-pkgs.org/vignettes.html</a:t>
            </a:r>
            <a:endParaRPr lang="de-DE" altLang="de-DE" dirty="0"/>
          </a:p>
          <a:p>
            <a:pPr>
              <a:defRPr/>
            </a:pPr>
            <a:endParaRPr lang="de-DE" alt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6A60B32-415E-41D7-B2DF-94682ABD5F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91472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B6DDED-0F06-4FE5-954A-CEF5A9BCB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(R)</a:t>
            </a:r>
            <a:r>
              <a:rPr lang="de-DE" dirty="0" err="1"/>
              <a:t>Markdown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93CC62-64C4-4E30-ACEB-AFB070374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Section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headers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#</a:t>
            </a:r>
            <a:r>
              <a:rPr lang="de-DE" dirty="0"/>
              <a:t> Symbols:</a:t>
            </a:r>
          </a:p>
          <a:p>
            <a:pPr lvl="1"/>
            <a:r>
              <a:rPr lang="de-DE" dirty="0" err="1"/>
              <a:t>Heading</a:t>
            </a:r>
            <a:r>
              <a:rPr lang="de-DE" dirty="0"/>
              <a:t> 1: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#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Title 1</a:t>
            </a:r>
          </a:p>
          <a:p>
            <a:pPr lvl="1"/>
            <a:r>
              <a:rPr lang="de-DE" dirty="0" err="1"/>
              <a:t>Heading</a:t>
            </a:r>
            <a:r>
              <a:rPr lang="de-DE" dirty="0"/>
              <a:t> 2: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##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Title 1.1</a:t>
            </a:r>
          </a:p>
          <a:p>
            <a:pPr lvl="1"/>
            <a:r>
              <a:rPr lang="de-DE" dirty="0" err="1"/>
              <a:t>Heading</a:t>
            </a:r>
            <a:r>
              <a:rPr lang="de-DE" dirty="0"/>
              <a:t> 3: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###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Title 1.1.1</a:t>
            </a:r>
          </a:p>
          <a:p>
            <a:pPr lvl="1"/>
            <a:endParaRPr lang="de-DE" dirty="0"/>
          </a:p>
          <a:p>
            <a:pPr marL="68400" indent="0">
              <a:buNone/>
            </a:pP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Horizontal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lines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hyphens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asterisks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Soft </a:t>
            </a:r>
            <a:r>
              <a:rPr lang="de-DE" dirty="0" err="1"/>
              <a:t>line</a:t>
            </a:r>
            <a:r>
              <a:rPr lang="de-DE" dirty="0"/>
              <a:t>: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---</a:t>
            </a:r>
          </a:p>
          <a:p>
            <a:pPr lvl="1"/>
            <a:r>
              <a:rPr lang="de-DE" dirty="0"/>
              <a:t>Normal </a:t>
            </a:r>
            <a:r>
              <a:rPr lang="de-DE" dirty="0" err="1"/>
              <a:t>line</a:t>
            </a:r>
            <a:r>
              <a:rPr lang="de-DE" dirty="0"/>
              <a:t>: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***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A4E9E0-00DB-4AD4-8615-FB284E4ECB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24128" y="4676775"/>
            <a:ext cx="3111897" cy="357188"/>
          </a:xfrm>
        </p:spPr>
        <p:txBody>
          <a:bodyPr/>
          <a:lstStyle/>
          <a:p>
            <a:pPr>
              <a:defRPr/>
            </a:pPr>
            <a:r>
              <a:rPr lang="de-DE" altLang="de-DE" dirty="0">
                <a:hlinkClick r:id="rId2"/>
              </a:rPr>
              <a:t>https://daringfireball.net/projects/markdown/syntax</a:t>
            </a:r>
            <a:endParaRPr lang="de-DE" altLang="de-DE" dirty="0"/>
          </a:p>
          <a:p>
            <a:pPr>
              <a:defRPr/>
            </a:pPr>
            <a:r>
              <a:rPr lang="de-DE" altLang="de-DE" dirty="0">
                <a:hlinkClick r:id="rId3"/>
              </a:rPr>
              <a:t>https://r-pkgs.org/vignettes.html</a:t>
            </a:r>
            <a:endParaRPr lang="de-DE" altLang="de-DE" dirty="0"/>
          </a:p>
          <a:p>
            <a:pPr>
              <a:defRPr/>
            </a:pPr>
            <a:endParaRPr lang="de-DE" altLang="de-DE" dirty="0"/>
          </a:p>
          <a:p>
            <a:pPr>
              <a:defRPr/>
            </a:pPr>
            <a:endParaRPr lang="de-DE" alt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DC4E96F-1661-432B-B9BE-96AAD06735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09570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B6DDED-0F06-4FE5-954A-CEF5A9BCB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(R)</a:t>
            </a:r>
            <a:r>
              <a:rPr lang="de-DE" dirty="0" err="1"/>
              <a:t>Markdown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93CC62-64C4-4E30-ACEB-AFB070374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Unordered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lists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*</a:t>
            </a:r>
            <a:r>
              <a:rPr lang="de-DE" dirty="0"/>
              <a:t> Symbol:</a:t>
            </a:r>
          </a:p>
          <a:p>
            <a:pPr lvl="1">
              <a:buFont typeface="Inconsolata" panose="00000509000000000000" pitchFamily="49" charset="0"/>
              <a:buChar char="&gt;"/>
            </a:pP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*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unordered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list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item 1</a:t>
            </a:r>
          </a:p>
          <a:p>
            <a:pPr lvl="1">
              <a:buFont typeface="Inconsolata" panose="00000509000000000000" pitchFamily="49" charset="0"/>
              <a:buChar char="&gt;"/>
            </a:pP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*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unordered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list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item 2</a:t>
            </a:r>
          </a:p>
          <a:p>
            <a:pPr lvl="1">
              <a:buFont typeface="Inconsolata" panose="00000509000000000000" pitchFamily="49" charset="0"/>
              <a:buChar char="&gt;"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  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*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nested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list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item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by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using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four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spaces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lvl="1">
              <a:buFont typeface="Inconsolata" panose="00000509000000000000" pitchFamily="49" charset="0"/>
              <a:buChar char="&gt;"/>
            </a:pP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Ordered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lists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1.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a.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list</a:t>
            </a:r>
            <a:r>
              <a:rPr lang="de-DE" dirty="0"/>
              <a:t> item:</a:t>
            </a:r>
          </a:p>
          <a:p>
            <a:pPr lvl="1">
              <a:buFont typeface="Inconsolata" panose="00000509000000000000" pitchFamily="49" charset="0"/>
              <a:buChar char="&gt;"/>
            </a:pP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1.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ordered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list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item 1</a:t>
            </a:r>
          </a:p>
          <a:p>
            <a:pPr lvl="1">
              <a:buFont typeface="Inconsolata" panose="00000509000000000000" pitchFamily="49" charset="0"/>
              <a:buChar char="&gt;"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  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a.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nested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ordered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list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item</a:t>
            </a:r>
          </a:p>
          <a:p>
            <a:pPr lvl="1">
              <a:buFont typeface="Inconsolata" panose="00000509000000000000" pitchFamily="49" charset="0"/>
              <a:buChar char="&gt;"/>
            </a:pP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1.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ordered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list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item 2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A4E9E0-00DB-4AD4-8615-FB284E4ECB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580112" y="4676775"/>
            <a:ext cx="3255913" cy="357188"/>
          </a:xfrm>
        </p:spPr>
        <p:txBody>
          <a:bodyPr/>
          <a:lstStyle/>
          <a:p>
            <a:pPr>
              <a:defRPr/>
            </a:pPr>
            <a:r>
              <a:rPr lang="de-DE" altLang="de-DE" dirty="0">
                <a:hlinkClick r:id="rId3"/>
              </a:rPr>
              <a:t>https://daringfireball.net/projects/markdown/syntax</a:t>
            </a:r>
            <a:endParaRPr lang="de-DE" altLang="de-DE" dirty="0"/>
          </a:p>
          <a:p>
            <a:pPr>
              <a:defRPr/>
            </a:pPr>
            <a:r>
              <a:rPr lang="de-DE" altLang="de-DE" dirty="0">
                <a:hlinkClick r:id="rId4"/>
              </a:rPr>
              <a:t>https://r-pkgs.org/vignettes.html</a:t>
            </a:r>
            <a:endParaRPr lang="de-DE" altLang="de-DE" dirty="0"/>
          </a:p>
          <a:p>
            <a:pPr>
              <a:defRPr/>
            </a:pPr>
            <a:endParaRPr lang="de-DE" altLang="de-DE" dirty="0"/>
          </a:p>
          <a:p>
            <a:pPr>
              <a:defRPr/>
            </a:pPr>
            <a:endParaRPr lang="de-DE" alt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DC4E96F-1661-432B-B9BE-96AAD06735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32543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B6DDED-0F06-4FE5-954A-CEF5A9BCB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(R)</a:t>
            </a:r>
            <a:r>
              <a:rPr lang="de-DE" dirty="0" err="1"/>
              <a:t>Markdown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93CC62-64C4-4E30-ACEB-AFB070374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Non-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highlighted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code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```</a:t>
            </a:r>
            <a:r>
              <a:rPr lang="de-DE" dirty="0"/>
              <a:t>:</a:t>
            </a:r>
          </a:p>
          <a:p>
            <a:pPr lvl="1">
              <a:buClr>
                <a:schemeClr val="accent3">
                  <a:lumMod val="50000"/>
                </a:schemeClr>
              </a:buClr>
              <a:buFont typeface="Inconsolata" panose="00000509000000000000" pitchFamily="49" charset="0"/>
              <a:buChar char="&gt;"/>
            </a:pP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```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lvl="1">
              <a:buClr>
                <a:schemeClr val="accent3">
                  <a:lumMod val="50000"/>
                </a:schemeClr>
              </a:buClr>
              <a:buFont typeface="Inconsolata" panose="00000509000000000000" pitchFamily="49" charset="0"/>
              <a:buChar char="&gt;"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#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some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code</a:t>
            </a:r>
          </a:p>
          <a:p>
            <a:pPr lvl="1">
              <a:buClr>
                <a:schemeClr val="accent3">
                  <a:lumMod val="50000"/>
                </a:schemeClr>
              </a:buClr>
              <a:buFont typeface="Inconsolata" panose="00000509000000000000" pitchFamily="49" charset="0"/>
              <a:buChar char="&gt;"/>
            </a:pP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```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lvl="1">
              <a:buFont typeface="Inconsolata" panose="00000509000000000000" pitchFamily="49" charset="0"/>
              <a:buChar char="&gt;"/>
            </a:pP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Highlighted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R code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```{r}</a:t>
            </a:r>
            <a:r>
              <a:rPr lang="de-DE" dirty="0"/>
              <a:t>:</a:t>
            </a:r>
          </a:p>
          <a:p>
            <a:pPr lvl="1">
              <a:buClr>
                <a:schemeClr val="accent3">
                  <a:lumMod val="50000"/>
                </a:schemeClr>
              </a:buClr>
              <a:buFont typeface="Inconsolata" panose="00000509000000000000" pitchFamily="49" charset="0"/>
              <a:buChar char="&gt;"/>
            </a:pP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```{r}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lvl="1">
              <a:buClr>
                <a:schemeClr val="accent3">
                  <a:lumMod val="50000"/>
                </a:schemeClr>
              </a:buClr>
              <a:buFont typeface="Inconsolata" panose="00000509000000000000" pitchFamily="49" charset="0"/>
              <a:buChar char="&gt;"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#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some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code</a:t>
            </a:r>
          </a:p>
          <a:p>
            <a:pPr lvl="1">
              <a:buClr>
                <a:schemeClr val="accent3">
                  <a:lumMod val="50000"/>
                </a:schemeClr>
              </a:buClr>
              <a:buFont typeface="Inconsolata" panose="00000509000000000000" pitchFamily="49" charset="0"/>
              <a:buChar char="&gt;"/>
            </a:pP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```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A4E9E0-00DB-4AD4-8615-FB284E4ECB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580112" y="4676775"/>
            <a:ext cx="3255913" cy="357188"/>
          </a:xfrm>
        </p:spPr>
        <p:txBody>
          <a:bodyPr/>
          <a:lstStyle/>
          <a:p>
            <a:pPr>
              <a:defRPr/>
            </a:pPr>
            <a:r>
              <a:rPr lang="de-DE" altLang="de-DE" dirty="0">
                <a:hlinkClick r:id="rId3"/>
              </a:rPr>
              <a:t>https://daringfireball.net/projects/markdown/syntax</a:t>
            </a:r>
            <a:endParaRPr lang="de-DE" altLang="de-DE" dirty="0"/>
          </a:p>
          <a:p>
            <a:pPr>
              <a:defRPr/>
            </a:pPr>
            <a:r>
              <a:rPr lang="de-DE" altLang="de-DE" dirty="0">
                <a:hlinkClick r:id="rId4"/>
              </a:rPr>
              <a:t>https://r-pkgs.org/vignettes.html</a:t>
            </a:r>
            <a:endParaRPr lang="de-DE" altLang="de-DE" dirty="0"/>
          </a:p>
          <a:p>
            <a:pPr>
              <a:defRPr/>
            </a:pPr>
            <a:endParaRPr lang="de-DE" altLang="de-DE" dirty="0"/>
          </a:p>
          <a:p>
            <a:pPr>
              <a:defRPr/>
            </a:pPr>
            <a:endParaRPr lang="de-DE" alt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DC4E96F-1661-432B-B9BE-96AAD06735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59266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7880E1-E4DB-4516-A775-5DE2DB85B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Exercise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1C8E88-FD11-47B9-B412-46BF4442D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25600" indent="-457200">
              <a:buFont typeface="+mj-lt"/>
              <a:buAutoNum type="arabicPeriod"/>
            </a:pPr>
            <a:r>
              <a:rPr lang="de-DE" dirty="0"/>
              <a:t>Create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vignette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usethis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use_vignette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</a:p>
          <a:p>
            <a:pPr marL="525600" indent="-457200">
              <a:buFont typeface="+mj-lt"/>
              <a:buAutoNum type="arabicPeriod"/>
            </a:pPr>
            <a:endParaRPr lang="de-DE" dirty="0"/>
          </a:p>
          <a:p>
            <a:pPr marL="525600" indent="-457200">
              <a:buFont typeface="+mj-lt"/>
              <a:buAutoNum type="arabicPeriod"/>
            </a:pPr>
            <a:r>
              <a:rPr lang="de-DE" dirty="0"/>
              <a:t>Use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basic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Markdown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a </a:t>
            </a:r>
            <a:r>
              <a:rPr lang="de-DE" dirty="0" err="1"/>
              <a:t>header</a:t>
            </a:r>
            <a:r>
              <a:rPr lang="de-DE" dirty="0"/>
              <a:t> and </a:t>
            </a:r>
            <a:r>
              <a:rPr lang="de-DE" dirty="0" err="1"/>
              <a:t>some</a:t>
            </a:r>
            <a:r>
              <a:rPr lang="de-DE" dirty="0"/>
              <a:t> code</a:t>
            </a:r>
          </a:p>
          <a:p>
            <a:pPr marL="525600" indent="-457200">
              <a:buFont typeface="+mj-lt"/>
              <a:buAutoNum type="arabicPeriod"/>
            </a:pPr>
            <a:endParaRPr lang="de-DE" dirty="0"/>
          </a:p>
          <a:p>
            <a:pPr marL="525600" indent="-457200">
              <a:buFont typeface="+mj-lt"/>
              <a:buAutoNum type="arabicPeriod"/>
            </a:pPr>
            <a:r>
              <a:rPr lang="de-DE" dirty="0"/>
              <a:t>Check </a:t>
            </a:r>
            <a:r>
              <a:rPr lang="de-DE" altLang="de-DE" dirty="0">
                <a:hlinkClick r:id="rId3"/>
              </a:rPr>
              <a:t>https://r-pkgs.org/vignettes.html</a:t>
            </a:r>
            <a:r>
              <a:rPr lang="de-DE" altLang="de-DE" dirty="0"/>
              <a:t> and </a:t>
            </a:r>
            <a:r>
              <a:rPr lang="de-DE" altLang="de-DE" dirty="0" err="1"/>
              <a:t>d</a:t>
            </a:r>
            <a:r>
              <a:rPr lang="de-DE" dirty="0" err="1"/>
              <a:t>iscover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different </a:t>
            </a:r>
            <a:r>
              <a:rPr lang="de-DE" dirty="0" err="1"/>
              <a:t>options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writing</a:t>
            </a:r>
            <a:r>
              <a:rPr lang="de-DE" dirty="0"/>
              <a:t> code </a:t>
            </a:r>
            <a:r>
              <a:rPr lang="de-DE" dirty="0" err="1"/>
              <a:t>blocks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```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{r}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ea typeface="Inconsolata" panose="00000509000000000000" pitchFamily="49" charset="0"/>
              </a:rPr>
              <a:t> </a:t>
            </a:r>
            <a:r>
              <a:rPr lang="de-DE" dirty="0">
                <a:ea typeface="Inconsolata" panose="00000509000000000000" pitchFamily="49" charset="0"/>
              </a:rPr>
              <a:t>and </a:t>
            </a:r>
            <a:r>
              <a:rPr lang="de-DE" dirty="0" err="1">
                <a:ea typeface="Inconsolata" panose="00000509000000000000" pitchFamily="49" charset="0"/>
              </a:rPr>
              <a:t>other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options</a:t>
            </a:r>
            <a:endParaRPr lang="de-DE" altLang="de-DE" dirty="0"/>
          </a:p>
          <a:p>
            <a:pPr marL="525600" indent="-457200">
              <a:buFont typeface="+mj-lt"/>
              <a:buAutoNum type="arabicPeriod"/>
            </a:pP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525600" indent="-457200">
              <a:buFont typeface="+mj-lt"/>
              <a:buAutoNum type="arabicPeriod"/>
            </a:pPr>
            <a:endParaRPr lang="de-DE" dirty="0"/>
          </a:p>
          <a:p>
            <a:pPr marL="525600" indent="-457200">
              <a:buFont typeface="+mj-lt"/>
              <a:buAutoNum type="arabicPeriod"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25AC9F5-77FC-47A0-AC29-12DFCF13BE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22B637-48D8-403B-B2D1-9AFF863857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15</a:t>
            </a:fld>
            <a:endParaRPr lang="de-DE" altLang="de-DE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8BB79AA-0DD5-441D-AFE2-928F2AAF5BA4}"/>
              </a:ext>
            </a:extLst>
          </p:cNvPr>
          <p:cNvGrpSpPr/>
          <p:nvPr/>
        </p:nvGrpSpPr>
        <p:grpSpPr>
          <a:xfrm>
            <a:off x="8212014" y="274402"/>
            <a:ext cx="682872" cy="721196"/>
            <a:chOff x="8336141" y="321233"/>
            <a:chExt cx="682872" cy="721196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8DD131E0-1E86-422B-AD68-66CCC4111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3033" y="321233"/>
              <a:ext cx="627534" cy="627534"/>
            </a:xfrm>
            <a:prstGeom prst="rect">
              <a:avLst/>
            </a:prstGeom>
          </p:spPr>
        </p:pic>
        <p:pic>
          <p:nvPicPr>
            <p:cNvPr id="13" name="Grafik 12" descr="Erhobene Hand">
              <a:extLst>
                <a:ext uri="{FF2B5EF4-FFF2-40B4-BE49-F238E27FC236}">
                  <a16:creationId xmlns:a16="http://schemas.microsoft.com/office/drawing/2014/main" id="{524EEEBA-768F-4A00-9F01-66EAC7DBF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8620506" y="643922"/>
              <a:ext cx="398507" cy="398507"/>
            </a:xfrm>
            <a:prstGeom prst="rect">
              <a:avLst/>
            </a:prstGeom>
          </p:spPr>
        </p:pic>
        <p:pic>
          <p:nvPicPr>
            <p:cNvPr id="14" name="Grafik 13" descr="Erhobene Hand">
              <a:extLst>
                <a:ext uri="{FF2B5EF4-FFF2-40B4-BE49-F238E27FC236}">
                  <a16:creationId xmlns:a16="http://schemas.microsoft.com/office/drawing/2014/main" id="{17C331F9-752B-496C-A688-C34BF3C2D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336141" y="643922"/>
              <a:ext cx="398507" cy="398507"/>
            </a:xfrm>
            <a:prstGeom prst="rect">
              <a:avLst/>
            </a:prstGeom>
          </p:spPr>
        </p:pic>
      </p:grpSp>
      <p:sp>
        <p:nvSpPr>
          <p:cNvPr id="15" name="Rechteck 14">
            <a:extLst>
              <a:ext uri="{FF2B5EF4-FFF2-40B4-BE49-F238E27FC236}">
                <a16:creationId xmlns:a16="http://schemas.microsoft.com/office/drawing/2014/main" id="{69DCE5BB-C5F0-48A1-83DD-B3AE63D5CA1E}"/>
              </a:ext>
            </a:extLst>
          </p:cNvPr>
          <p:cNvSpPr/>
          <p:nvPr/>
        </p:nvSpPr>
        <p:spPr>
          <a:xfrm>
            <a:off x="8172400" y="379202"/>
            <a:ext cx="75247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>
                <a:solidFill>
                  <a:schemeClr val="accent1">
                    <a:lumMod val="90000"/>
                  </a:schemeClr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109687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7E8B0F-600A-468C-ABF1-8482227FA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problems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2D8031-02A6-43DF-8685-65F476021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additional </a:t>
            </a:r>
            <a:r>
              <a:rPr lang="de-DE" dirty="0" err="1"/>
              <a:t>packages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vignette</a:t>
            </a:r>
            <a:endParaRPr lang="de-DE" dirty="0"/>
          </a:p>
          <a:p>
            <a:pPr lvl="1"/>
            <a:r>
              <a:rPr lang="de-DE" dirty="0"/>
              <a:t>Add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Suggests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in </a:t>
            </a:r>
            <a:r>
              <a:rPr lang="de-DE" dirty="0">
                <a:solidFill>
                  <a:srgbClr val="C00000"/>
                </a:solidFill>
                <a:latin typeface="Consolas" panose="020B0609020204030204" pitchFamily="49" charset="0"/>
              </a:rPr>
              <a:t>DESCRIPTION</a:t>
            </a:r>
          </a:p>
          <a:p>
            <a:pPr lvl="1"/>
            <a:endParaRPr lang="de-DE" dirty="0"/>
          </a:p>
          <a:p>
            <a:pPr marL="68400" indent="0">
              <a:buNone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vignette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de-DE" dirty="0"/>
          </a:p>
          <a:p>
            <a:pPr lvl="1"/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package</a:t>
            </a:r>
            <a:endParaRPr lang="de-DE" dirty="0"/>
          </a:p>
          <a:p>
            <a:pPr lvl="1"/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wrote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vignettes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de-DE" dirty="0"/>
              <a:t> </a:t>
            </a:r>
            <a:r>
              <a:rPr lang="de-DE" b="1" dirty="0">
                <a:solidFill>
                  <a:srgbClr val="FF0000"/>
                </a:solidFill>
              </a:rPr>
              <a:t>not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  <a:latin typeface="Consolas" panose="020B0609020204030204" pitchFamily="49" charset="0"/>
              </a:rPr>
              <a:t>vignette</a:t>
            </a:r>
            <a:r>
              <a:rPr lang="de-DE" dirty="0">
                <a:solidFill>
                  <a:srgbClr val="FF0000"/>
                </a:solidFill>
                <a:latin typeface="Consolas" panose="020B0609020204030204" pitchFamily="49" charset="0"/>
              </a:rPr>
              <a:t>/</a:t>
            </a:r>
          </a:p>
          <a:p>
            <a:pPr lvl="1"/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all </a:t>
            </a:r>
            <a:r>
              <a:rPr lang="de-DE" dirty="0" err="1"/>
              <a:t>metadata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vignette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properly</a:t>
            </a:r>
            <a:endParaRPr lang="de-DE" dirty="0"/>
          </a:p>
          <a:p>
            <a:pPr lvl="1"/>
            <a:endParaRPr lang="de-DE" dirty="0"/>
          </a:p>
          <a:p>
            <a:pPr marL="68400" indent="0">
              <a:buNone/>
            </a:pPr>
            <a:r>
              <a:rPr lang="de-DE" dirty="0"/>
              <a:t>Keep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in </a:t>
            </a:r>
            <a:r>
              <a:rPr lang="de-DE" dirty="0" err="1"/>
              <a:t>mind</a:t>
            </a: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CDB8AD7-2F4B-4F7F-B081-2503053217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CAFC0D1-A52A-4EEB-904E-F6C7A1FB02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1477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AF1C90-8AF1-4613-BAFC-6AEE7AC90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on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rmarkdown</a:t>
            </a:r>
            <a:endParaRPr lang="de-DE" dirty="0">
              <a:latin typeface="Inconsolata" panose="00000509000000000000" pitchFamily="49" charset="0"/>
              <a:ea typeface="Inconsolata" panose="00000509000000000000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B6BAA0-D4AA-4FC6-8D95-BB9798F50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Check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homepage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rmarkdown</a:t>
            </a:r>
            <a:r>
              <a:rPr lang="de-DE" dirty="0"/>
              <a:t> </a:t>
            </a:r>
            <a:r>
              <a:rPr lang="de-DE" dirty="0">
                <a:hlinkClick r:id="rId2"/>
              </a:rPr>
              <a:t>https://rmarkdown.rstudio.com/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thorough</a:t>
            </a:r>
            <a:r>
              <a:rPr lang="de-DE" dirty="0"/>
              <a:t> </a:t>
            </a:r>
            <a:r>
              <a:rPr lang="de-DE" dirty="0" err="1"/>
              <a:t>guide</a:t>
            </a:r>
            <a:r>
              <a:rPr lang="de-DE" dirty="0"/>
              <a:t> on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E066891-2556-415E-B3DA-ACBEBE0C3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AEF4031-CF7A-44B8-BFED-5B09CA952E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7182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8DA2089-AD09-47F4-9B86-7BC941F68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Learning </a:t>
            </a:r>
            <a:r>
              <a:rPr lang="de-DE" dirty="0" err="1"/>
              <a:t>objective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5F71580-C350-4A1A-B60F-8FD1DA73E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purpose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vignette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simple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a </a:t>
            </a:r>
            <a:r>
              <a:rPr lang="de-DE" dirty="0" err="1"/>
              <a:t>vignette</a:t>
            </a:r>
            <a:r>
              <a:rPr lang="de-DE" dirty="0"/>
              <a:t>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45141-AC95-4440-83D1-BC5C19EC38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F2F19B-67AE-4A82-864F-F892AD030E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85716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534071-7779-4470-8CD0-6A9D7075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Package </a:t>
            </a:r>
            <a:r>
              <a:rPr lang="de-DE" dirty="0" err="1"/>
              <a:t>vignettes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3A3816-4F7E-4842-A0B3-C474EC31C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File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types</a:t>
            </a:r>
            <a:r>
              <a:rPr lang="de-DE" dirty="0"/>
              <a:t>: </a:t>
            </a:r>
            <a:r>
              <a:rPr lang="de-DE" dirty="0" err="1"/>
              <a:t>any</a:t>
            </a:r>
            <a:r>
              <a:rPr lang="de-DE" dirty="0"/>
              <a:t>, but </a:t>
            </a:r>
            <a:r>
              <a:rPr lang="de-DE" dirty="0" err="1"/>
              <a:t>strongly</a:t>
            </a:r>
            <a:r>
              <a:rPr lang="de-DE" dirty="0"/>
              <a:t> </a:t>
            </a:r>
            <a:r>
              <a:rPr lang="de-DE" dirty="0" err="1"/>
              <a:t>recommended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html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pdf</a:t>
            </a:r>
            <a:endParaRPr lang="de-DE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pPr lvl="1"/>
            <a:endParaRPr lang="de-DE" dirty="0"/>
          </a:p>
          <a:p>
            <a:pPr marL="68400" indent="0">
              <a:buNone/>
            </a:pPr>
            <a:r>
              <a:rPr lang="de-DE" dirty="0"/>
              <a:t>Location:</a:t>
            </a:r>
          </a:p>
          <a:p>
            <a:pPr lvl="1"/>
            <a:r>
              <a:rPr lang="de-DE" dirty="0"/>
              <a:t>Source: 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vignettes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de-DE" dirty="0">
                <a:latin typeface="+mj-lt"/>
              </a:rPr>
              <a:t>(code </a:t>
            </a:r>
            <a:r>
              <a:rPr lang="de-DE" dirty="0" err="1">
                <a:latin typeface="+mj-lt"/>
              </a:rPr>
              <a:t>that</a:t>
            </a:r>
            <a:r>
              <a:rPr lang="de-DE" dirty="0">
                <a:latin typeface="+mj-lt"/>
              </a:rPr>
              <a:t> will </a:t>
            </a:r>
            <a:r>
              <a:rPr lang="de-DE" dirty="0" err="1">
                <a:latin typeface="+mj-lt"/>
              </a:rPr>
              <a:t>generate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the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html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or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pdf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file</a:t>
            </a:r>
            <a:r>
              <a:rPr lang="de-DE" dirty="0">
                <a:latin typeface="+mj-lt"/>
              </a:rPr>
              <a:t>)</a:t>
            </a:r>
          </a:p>
          <a:p>
            <a:pPr lvl="1"/>
            <a:r>
              <a:rPr lang="de-DE" dirty="0"/>
              <a:t>Output: 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inst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doc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de-DE" dirty="0"/>
              <a:t> (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html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pdf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)</a:t>
            </a:r>
          </a:p>
          <a:p>
            <a:pPr lvl="1"/>
            <a:endParaRPr lang="de-DE" dirty="0"/>
          </a:p>
          <a:p>
            <a:pPr marL="68400" indent="0">
              <a:buNone/>
            </a:pPr>
            <a:r>
              <a:rPr lang="de-DE" dirty="0"/>
              <a:t>Default </a:t>
            </a:r>
            <a:r>
              <a:rPr lang="de-DE" dirty="0" err="1"/>
              <a:t>vignette</a:t>
            </a:r>
            <a:r>
              <a:rPr lang="de-DE" dirty="0"/>
              <a:t> </a:t>
            </a:r>
            <a:r>
              <a:rPr lang="de-DE" dirty="0" err="1"/>
              <a:t>engine</a:t>
            </a:r>
            <a:r>
              <a:rPr lang="de-DE" dirty="0"/>
              <a:t>: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Sweave</a:t>
            </a:r>
            <a:r>
              <a:rPr lang="de-DE" dirty="0"/>
              <a:t>, </a:t>
            </a:r>
          </a:p>
          <a:p>
            <a:pPr lvl="1"/>
            <a:r>
              <a:rPr lang="de-DE" dirty="0"/>
              <a:t>But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tedious</a:t>
            </a:r>
            <a:r>
              <a:rPr lang="de-DE" dirty="0"/>
              <a:t>.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/simpler </a:t>
            </a:r>
            <a:r>
              <a:rPr lang="de-DE" dirty="0" err="1"/>
              <a:t>options</a:t>
            </a:r>
            <a:r>
              <a:rPr lang="de-DE" dirty="0"/>
              <a:t>, </a:t>
            </a:r>
            <a:r>
              <a:rPr lang="de-DE" dirty="0" err="1"/>
              <a:t>namely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knitr</a:t>
            </a:r>
            <a:r>
              <a:rPr lang="de-DE" dirty="0"/>
              <a:t> and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rmarkdown</a:t>
            </a:r>
            <a:endParaRPr lang="de-DE" dirty="0"/>
          </a:p>
          <a:p>
            <a:pPr marL="68400" indent="0">
              <a:buNone/>
            </a:pPr>
            <a:endParaRPr lang="de-DE" dirty="0"/>
          </a:p>
          <a:p>
            <a:pPr marL="68400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7EC5E2B-FBB8-4B3E-9989-F743199A12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5BD8BE-15C6-4EA4-AEC5-6ED820689C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46691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6FDABB23-2BBF-41A9-81F7-9173DDB8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Packages 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rmarkdown</a:t>
            </a:r>
            <a:r>
              <a:rPr lang="de-DE" dirty="0"/>
              <a:t> and 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knitr</a:t>
            </a:r>
            <a:endParaRPr lang="de-DE" dirty="0">
              <a:latin typeface="Inconsolata" panose="00000509000000000000" pitchFamily="49" charset="0"/>
              <a:ea typeface="Inconsolata" panose="00000509000000000000" pitchFamily="49" charset="0"/>
            </a:endParaRP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B88B50D-0F50-4F89-A6BC-6187D2D4B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First </a:t>
            </a:r>
            <a:r>
              <a:rPr lang="de-DE" dirty="0" err="1"/>
              <a:t>step</a:t>
            </a:r>
            <a:r>
              <a:rPr lang="de-DE" dirty="0"/>
              <a:t>:</a:t>
            </a:r>
          </a:p>
          <a:p>
            <a:pPr lvl="1">
              <a:buFont typeface="Inconsolata" panose="00000509000000000000" pitchFamily="49" charset="0"/>
              <a:buChar char="&gt;"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usethis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use_vignette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("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my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-vignette")</a:t>
            </a:r>
          </a:p>
          <a:p>
            <a:pPr lvl="1"/>
            <a:endParaRPr lang="de-DE" dirty="0"/>
          </a:p>
          <a:p>
            <a:pPr marL="68400" indent="0">
              <a:buNone/>
            </a:pPr>
            <a:r>
              <a:rPr lang="de-DE" dirty="0"/>
              <a:t>This will: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Create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subfolder</a:t>
            </a:r>
            <a:r>
              <a:rPr lang="de-DE" dirty="0"/>
              <a:t> 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vignettes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>
                <a:latin typeface="+mj-lt"/>
              </a:rPr>
              <a:t>Add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knitr</a:t>
            </a:r>
            <a:r>
              <a:rPr lang="de-DE" dirty="0">
                <a:latin typeface="+mj-lt"/>
              </a:rPr>
              <a:t> and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rmarkdown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to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the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field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Suggests</a:t>
            </a:r>
            <a:r>
              <a:rPr lang="de-DE" dirty="0">
                <a:latin typeface="+mj-lt"/>
              </a:rPr>
              <a:t> and also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knitr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to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the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field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VignetteBuilder</a:t>
            </a:r>
            <a:r>
              <a:rPr lang="de-DE" dirty="0">
                <a:latin typeface="+mj-lt"/>
              </a:rPr>
              <a:t> in </a:t>
            </a:r>
            <a:r>
              <a:rPr lang="de-DE" dirty="0">
                <a:solidFill>
                  <a:srgbClr val="C00000"/>
                </a:solidFill>
                <a:latin typeface="Consolas" panose="020B0609020204030204" pitchFamily="49" charset="0"/>
              </a:rPr>
              <a:t>DESCRIPTION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>
                <a:latin typeface="+mj-lt"/>
              </a:rPr>
              <a:t>Create an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rmarkdown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template</a:t>
            </a:r>
            <a:r>
              <a:rPr lang="de-DE" dirty="0">
                <a:latin typeface="+mj-lt"/>
              </a:rPr>
              <a:t>-file 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vignettes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my-vignette.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Rmd</a:t>
            </a:r>
            <a:endParaRPr lang="de-DE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3EFE03-41BF-4726-8C02-EBCF2F0485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3BC8FE-1ACD-49B8-9E6A-6E398D9ADB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4</a:t>
            </a:fld>
            <a:endParaRPr lang="de-DE" alt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251B492-EDC0-468F-AA71-F258782CD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221" y="185000"/>
            <a:ext cx="776457" cy="90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D0BFC6B-DEB5-4A6B-A790-D36622DE71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459" y="185000"/>
            <a:ext cx="775862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53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D0A1C9-94CF-4D99-A40E-96F3B5E6E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EE1DA6-1725-4156-98D5-3F75A62C0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Repeat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until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satisfied</a:t>
            </a:r>
            <a:r>
              <a:rPr lang="de-DE" dirty="0"/>
              <a:t>: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Edit an 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Rmd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(code and </a:t>
            </a:r>
            <a:r>
              <a:rPr lang="de-DE" dirty="0" err="1"/>
              <a:t>text</a:t>
            </a:r>
            <a:r>
              <a:rPr lang="de-DE" dirty="0"/>
              <a:t>)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 err="1"/>
              <a:t>Knit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vignette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Knit</a:t>
            </a:r>
            <a:r>
              <a:rPr lang="de-DE" dirty="0"/>
              <a:t>-button (</a:t>
            </a:r>
            <a:r>
              <a:rPr lang="de-DE" dirty="0" err="1"/>
              <a:t>or</a:t>
            </a:r>
            <a:r>
              <a:rPr lang="de-DE" dirty="0"/>
              <a:t> press </a:t>
            </a:r>
            <a:r>
              <a:rPr lang="de-DE" dirty="0" err="1">
                <a:latin typeface="Consolas" panose="020B0609020204030204" pitchFamily="49" charset="0"/>
              </a:rPr>
              <a:t>Ctrl</a:t>
            </a:r>
            <a:r>
              <a:rPr lang="de-DE" dirty="0">
                <a:latin typeface="Consolas" panose="020B0609020204030204" pitchFamily="49" charset="0"/>
              </a:rPr>
              <a:t>/</a:t>
            </a:r>
            <a:r>
              <a:rPr lang="de-DE" dirty="0" err="1">
                <a:latin typeface="Consolas" panose="020B0609020204030204" pitchFamily="49" charset="0"/>
              </a:rPr>
              <a:t>Cmd+Shift+K</a:t>
            </a:r>
            <a:r>
              <a:rPr lang="de-DE" dirty="0"/>
              <a:t>)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 err="1"/>
              <a:t>Inspect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9601745-D1B0-45FA-892A-51F0FC8AC2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51A31A-28AC-476A-AC74-4180432DE9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5</a:t>
            </a:fld>
            <a:endParaRPr lang="de-DE" altLang="de-DE"/>
          </a:p>
        </p:txBody>
      </p:sp>
      <p:pic>
        <p:nvPicPr>
          <p:cNvPr id="6" name="Grafik 5" descr="Kreise mit Pfeilen">
            <a:extLst>
              <a:ext uri="{FF2B5EF4-FFF2-40B4-BE49-F238E27FC236}">
                <a16:creationId xmlns:a16="http://schemas.microsoft.com/office/drawing/2014/main" id="{1B5696CA-C075-49CF-8F30-E359943D8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6250" y="177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5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A16102-3D0B-426B-846F-50C6D7C5F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Vignette </a:t>
            </a:r>
            <a:r>
              <a:rPr lang="de-DE" dirty="0" err="1"/>
              <a:t>template</a:t>
            </a:r>
            <a:r>
              <a:rPr lang="de-DE" dirty="0"/>
              <a:t> (</a:t>
            </a:r>
            <a:r>
              <a:rPr lang="de-DE" dirty="0" err="1"/>
              <a:t>yaml</a:t>
            </a:r>
            <a:r>
              <a:rPr lang="de-DE" dirty="0"/>
              <a:t> code)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66F5808-ECF6-4205-A9B1-B77F688920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9A011A5-8E81-4B52-9E76-0EDDCEE277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6</a:t>
            </a:fld>
            <a:endParaRPr lang="de-DE" altLang="de-DE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0D2F3DEE-0090-4350-A8DC-DE7E0A9BF377}"/>
              </a:ext>
            </a:extLst>
          </p:cNvPr>
          <p:cNvSpPr txBox="1">
            <a:spLocks/>
          </p:cNvSpPr>
          <p:nvPr/>
        </p:nvSpPr>
        <p:spPr bwMode="auto">
          <a:xfrm>
            <a:off x="3080676" y="2067694"/>
            <a:ext cx="2982648" cy="1826580"/>
          </a:xfrm>
          <a:prstGeom prst="rect">
            <a:avLst/>
          </a:prstGeom>
          <a:noFill/>
          <a:ln>
            <a:solidFill>
              <a:srgbClr val="7BBABA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0000" indent="-291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08038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160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240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sz="1200" kern="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---</a:t>
            </a:r>
          </a:p>
          <a:p>
            <a:pPr marL="0" indent="0">
              <a:buNone/>
            </a:pPr>
            <a:r>
              <a:rPr lang="de-DE" sz="1200" kern="0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title</a:t>
            </a:r>
            <a:r>
              <a:rPr lang="de-DE" sz="1200" kern="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: "</a:t>
            </a:r>
            <a:r>
              <a:rPr lang="de-DE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my</a:t>
            </a:r>
            <a:r>
              <a:rPr lang="de-DE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-vignette</a:t>
            </a:r>
            <a:r>
              <a:rPr lang="de-DE" sz="1200" kern="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r>
              <a:rPr lang="de-DE" sz="1200" kern="0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output</a:t>
            </a:r>
            <a:r>
              <a:rPr lang="de-DE" sz="1200" kern="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: </a:t>
            </a:r>
            <a:r>
              <a:rPr lang="de-DE" sz="1200" kern="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rmarkdown</a:t>
            </a:r>
            <a:r>
              <a:rPr lang="de-DE" sz="1200" kern="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::</a:t>
            </a:r>
            <a:r>
              <a:rPr lang="de-DE" sz="1200" kern="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html_vignette</a:t>
            </a:r>
            <a:endParaRPr lang="de-DE" sz="1200" kern="0" dirty="0">
              <a:latin typeface="Inconsolata" panose="00000509000000000000" pitchFamily="49" charset="0"/>
              <a:ea typeface="Inconsolata" panose="00000509000000000000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200" kern="0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vignette</a:t>
            </a:r>
            <a:r>
              <a:rPr lang="de-DE" sz="1200" kern="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: &gt;</a:t>
            </a:r>
          </a:p>
          <a:p>
            <a:pPr marL="0" indent="0">
              <a:buNone/>
            </a:pPr>
            <a:r>
              <a:rPr lang="de-DE" sz="1200" kern="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 %\</a:t>
            </a:r>
            <a:r>
              <a:rPr lang="de-DE" sz="1200" kern="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VignetteIndexEntry</a:t>
            </a:r>
            <a:r>
              <a:rPr lang="de-DE" sz="1200" kern="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{</a:t>
            </a:r>
            <a:r>
              <a:rPr lang="de-DE" sz="1200" kern="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my</a:t>
            </a:r>
            <a:r>
              <a:rPr lang="de-DE" sz="1200" kern="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-vignette}</a:t>
            </a:r>
          </a:p>
          <a:p>
            <a:pPr marL="0" indent="0">
              <a:buNone/>
            </a:pPr>
            <a:r>
              <a:rPr lang="de-DE" sz="1200" kern="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 %\</a:t>
            </a:r>
            <a:r>
              <a:rPr lang="de-DE" sz="1200" kern="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VignetteEngine</a:t>
            </a:r>
            <a:r>
              <a:rPr lang="de-DE" sz="1200" kern="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{</a:t>
            </a:r>
            <a:r>
              <a:rPr lang="de-DE" sz="1200" kern="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knitr</a:t>
            </a:r>
            <a:r>
              <a:rPr lang="de-DE" sz="1200" kern="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::</a:t>
            </a:r>
            <a:r>
              <a:rPr lang="de-DE" sz="1200" kern="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rmarkdown</a:t>
            </a:r>
            <a:r>
              <a:rPr lang="de-DE" sz="1200" kern="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de-DE" sz="1200" kern="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 %\</a:t>
            </a:r>
            <a:r>
              <a:rPr lang="de-DE" sz="1200" kern="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VignetteEncoding</a:t>
            </a:r>
            <a:r>
              <a:rPr lang="de-DE" sz="1200" kern="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{UTF-8}</a:t>
            </a:r>
          </a:p>
          <a:p>
            <a:pPr marL="0" indent="0">
              <a:buNone/>
            </a:pPr>
            <a:r>
              <a:rPr lang="de-DE" sz="1200" kern="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---</a:t>
            </a:r>
          </a:p>
        </p:txBody>
      </p:sp>
    </p:spTree>
    <p:extLst>
      <p:ext uri="{BB962C8B-B14F-4D97-AF65-F5344CB8AC3E}">
        <p14:creationId xmlns:p14="http://schemas.microsoft.com/office/powerpoint/2010/main" val="1100248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734AAC-64D3-4945-979C-91161746A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Fields 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title</a:t>
            </a:r>
            <a:r>
              <a:rPr lang="de-DE" dirty="0">
                <a:ea typeface="Inconsolata" panose="00000509000000000000" pitchFamily="49" charset="0"/>
              </a:rPr>
              <a:t>, 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author</a:t>
            </a:r>
            <a:r>
              <a:rPr lang="de-DE" dirty="0">
                <a:ea typeface="Inconsolata" panose="00000509000000000000" pitchFamily="49" charset="0"/>
              </a:rPr>
              <a:t>, 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date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DC3964-5BBC-4111-AF51-B2970FAE2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Next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title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fields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author</a:t>
            </a:r>
            <a:r>
              <a:rPr lang="de-DE" dirty="0"/>
              <a:t> and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date</a:t>
            </a:r>
            <a:r>
              <a:rPr lang="de-DE" dirty="0"/>
              <a:t>:</a:t>
            </a:r>
          </a:p>
          <a:p>
            <a:pPr lvl="1"/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title</a:t>
            </a:r>
            <a:r>
              <a:rPr lang="de-DE" dirty="0"/>
              <a:t>: </a:t>
            </a:r>
            <a:r>
              <a:rPr lang="de-DE" dirty="0" err="1"/>
              <a:t>the</a:t>
            </a:r>
            <a:r>
              <a:rPr lang="de-DE" dirty="0"/>
              <a:t> title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vignette</a:t>
            </a:r>
            <a:endParaRPr lang="de-DE" dirty="0"/>
          </a:p>
          <a:p>
            <a:pPr lvl="1"/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author</a:t>
            </a:r>
            <a:r>
              <a:rPr lang="de-DE" dirty="0"/>
              <a:t>: </a:t>
            </a:r>
            <a:r>
              <a:rPr lang="de-DE" dirty="0" err="1"/>
              <a:t>name</a:t>
            </a:r>
            <a:r>
              <a:rPr lang="de-DE" dirty="0"/>
              <a:t>(s)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author</a:t>
            </a:r>
            <a:r>
              <a:rPr lang="de-DE" dirty="0"/>
              <a:t>(s)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vignette</a:t>
            </a:r>
            <a:endParaRPr lang="de-DE" dirty="0"/>
          </a:p>
          <a:p>
            <a:pPr lvl="1"/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date</a:t>
            </a:r>
            <a:r>
              <a:rPr lang="de-DE" dirty="0"/>
              <a:t>: </a:t>
            </a:r>
            <a:r>
              <a:rPr lang="de-DE" dirty="0" err="1"/>
              <a:t>either</a:t>
            </a:r>
            <a:r>
              <a:rPr lang="de-DE" dirty="0"/>
              <a:t> a </a:t>
            </a:r>
            <a:r>
              <a:rPr lang="de-DE" dirty="0" err="1"/>
              <a:t>specific</a:t>
            </a:r>
            <a:r>
              <a:rPr lang="de-DE" dirty="0"/>
              <a:t> date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date: "`r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Sys.Date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()`"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with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quotes</a:t>
            </a:r>
            <a:endParaRPr lang="de-DE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A6BDFB-C24C-4B63-8D99-FD6DC70B2F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026C993-CB28-4860-B6AE-7F3CB1E163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790581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05F193-649D-4534-921B-50C6B7540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Field 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output</a:t>
            </a:r>
            <a:endParaRPr lang="de-DE" dirty="0">
              <a:latin typeface="Inconsolata" panose="00000509000000000000" pitchFamily="49" charset="0"/>
              <a:ea typeface="Inconsolata" panose="00000509000000000000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1791C3-ABF2-4ABC-91A2-4D7CB5FB7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The </a:t>
            </a:r>
            <a:r>
              <a:rPr lang="de-DE" dirty="0" err="1"/>
              <a:t>default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rmarkdown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html_vignette</a:t>
            </a:r>
            <a:endParaRPr lang="de-DE" dirty="0">
              <a:solidFill>
                <a:schemeClr val="accent1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lvl="1"/>
            <a:r>
              <a:rPr lang="de-DE" dirty="0"/>
              <a:t>This will </a:t>
            </a:r>
            <a:r>
              <a:rPr lang="de-DE" dirty="0" err="1"/>
              <a:t>create</a:t>
            </a:r>
            <a:r>
              <a:rPr lang="de-DE" dirty="0"/>
              <a:t> a 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html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vignette</a:t>
            </a:r>
            <a:endParaRPr lang="de-DE" dirty="0"/>
          </a:p>
          <a:p>
            <a:pPr marL="68400" indent="0">
              <a:buNone/>
            </a:pPr>
            <a:endParaRPr lang="de-DE" dirty="0"/>
          </a:p>
          <a:p>
            <a:pPr marL="68400" indent="0">
              <a:buNone/>
            </a:pP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option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: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rmarkdown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pdf_document</a:t>
            </a:r>
            <a:endParaRPr lang="de-DE" dirty="0"/>
          </a:p>
          <a:p>
            <a:pPr lvl="1"/>
            <a:r>
              <a:rPr lang="de-DE" dirty="0"/>
              <a:t>This will </a:t>
            </a:r>
            <a:r>
              <a:rPr lang="de-DE" dirty="0" err="1"/>
              <a:t>create</a:t>
            </a:r>
            <a:r>
              <a:rPr lang="de-DE" dirty="0"/>
              <a:t> a 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pdf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vignette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CDC7C1-3E5F-4069-8094-0EBFDEFA7B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1146C83-A1A9-43C7-89FD-FCD45D0699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41267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25BFCB-C7BB-4362-BE05-ABBD22A40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Field 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vignette</a:t>
            </a:r>
            <a:endParaRPr lang="de-DE" dirty="0">
              <a:latin typeface="Inconsolata" panose="00000509000000000000" pitchFamily="49" charset="0"/>
              <a:ea typeface="Inconsolata" panose="00000509000000000000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6744DE-5B48-4890-8B06-400CE4F04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Metadata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R:</a:t>
            </a:r>
          </a:p>
          <a:p>
            <a:pPr lvl="1"/>
            <a:r>
              <a:rPr lang="de-DE" dirty="0"/>
              <a:t>The </a:t>
            </a:r>
            <a:r>
              <a:rPr lang="de-DE" dirty="0" err="1"/>
              <a:t>metadata</a:t>
            </a:r>
            <a:r>
              <a:rPr lang="de-DE" dirty="0"/>
              <a:t> </a:t>
            </a:r>
            <a:r>
              <a:rPr lang="de-DE" dirty="0" err="1"/>
              <a:t>looks</a:t>
            </a:r>
            <a:r>
              <a:rPr lang="de-DE" dirty="0"/>
              <a:t> like </a:t>
            </a:r>
            <a:r>
              <a:rPr lang="de-DE" dirty="0" err="1"/>
              <a:t>LaTeX</a:t>
            </a:r>
            <a:r>
              <a:rPr lang="de-DE" dirty="0"/>
              <a:t> </a:t>
            </a:r>
            <a:r>
              <a:rPr lang="de-DE" dirty="0" err="1"/>
              <a:t>commands</a:t>
            </a:r>
            <a:endParaRPr lang="de-DE" dirty="0"/>
          </a:p>
          <a:p>
            <a:pPr lvl="1"/>
            <a:r>
              <a:rPr lang="de-DE" dirty="0"/>
              <a:t>Most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times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%\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VignetteIndexEntry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{}</a:t>
            </a:r>
          </a:p>
          <a:p>
            <a:pPr lvl="2"/>
            <a:r>
              <a:rPr lang="de-DE" dirty="0"/>
              <a:t>The </a:t>
            </a:r>
            <a:r>
              <a:rPr lang="de-DE" dirty="0" err="1"/>
              <a:t>argument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will </a:t>
            </a:r>
            <a:r>
              <a:rPr lang="de-DE" dirty="0" err="1"/>
              <a:t>appear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pages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package</a:t>
            </a:r>
            <a:endParaRPr lang="de-DE" dirty="0"/>
          </a:p>
          <a:p>
            <a:pPr lvl="1"/>
            <a:r>
              <a:rPr lang="de-DE" dirty="0"/>
              <a:t>The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changed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knitr</a:t>
            </a:r>
            <a:r>
              <a:rPr lang="de-DE" dirty="0"/>
              <a:t> and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rmarkdown</a:t>
            </a:r>
            <a:r>
              <a:rPr lang="de-DE" dirty="0"/>
              <a:t>:</a:t>
            </a:r>
          </a:p>
          <a:p>
            <a:pPr lvl="2"/>
            <a:r>
              <a:rPr lang="de-DE" dirty="0"/>
              <a:t>Vignette </a:t>
            </a:r>
            <a:r>
              <a:rPr lang="de-DE" dirty="0" err="1"/>
              <a:t>engine</a:t>
            </a:r>
            <a:r>
              <a:rPr lang="de-DE" dirty="0"/>
              <a:t>: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%\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VignetteEngine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{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knitr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rmarkdown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}</a:t>
            </a:r>
            <a:endParaRPr lang="de-DE" dirty="0"/>
          </a:p>
          <a:p>
            <a:pPr lvl="2"/>
            <a:r>
              <a:rPr lang="de-DE" dirty="0" err="1"/>
              <a:t>Engoding</a:t>
            </a:r>
            <a:r>
              <a:rPr lang="de-DE" dirty="0"/>
              <a:t>: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%\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VignetteEncoding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{UTF-8}</a:t>
            </a:r>
            <a:endParaRPr lang="de-DE" dirty="0"/>
          </a:p>
          <a:p>
            <a:pPr lvl="2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102034B-8749-48CB-B654-FAC4635E1D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EBA37A7-A598-454D-8FCC-F6FEAB75A1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1228149"/>
      </p:ext>
    </p:extLst>
  </p:cSld>
  <p:clrMapOvr>
    <a:masterClrMapping/>
  </p:clrMapOvr>
</p:sld>
</file>

<file path=ppt/theme/theme1.xml><?xml version="1.0" encoding="utf-8"?>
<a:theme xmlns:a="http://schemas.openxmlformats.org/drawingml/2006/main" name="04_psychologie">
  <a:themeElements>
    <a:clrScheme name="00_uniohneleu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00_uniohneleu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00_uniohneleu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FB04_Präsentationsvorlage_16-9-Format_FB04</Template>
  <TotalTime>0</TotalTime>
  <Words>974</Words>
  <Application>Microsoft Office PowerPoint</Application>
  <PresentationFormat>Bildschirmpräsentation (16:9)</PresentationFormat>
  <Paragraphs>163</Paragraphs>
  <Slides>17</Slides>
  <Notes>5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5" baseType="lpstr">
      <vt:lpstr>Arial</vt:lpstr>
      <vt:lpstr>Courier New</vt:lpstr>
      <vt:lpstr>Calibri</vt:lpstr>
      <vt:lpstr>Consolas</vt:lpstr>
      <vt:lpstr>Inconsolata</vt:lpstr>
      <vt:lpstr>Wingdings</vt:lpstr>
      <vt:lpstr>04_psychologie</vt:lpstr>
      <vt:lpstr>Image</vt:lpstr>
      <vt:lpstr>Building R-packages – Vignettes</vt:lpstr>
      <vt:lpstr>Learning objective</vt:lpstr>
      <vt:lpstr>Package vignettes</vt:lpstr>
      <vt:lpstr>Packages rmarkdown and knitr</vt:lpstr>
      <vt:lpstr>Workflow</vt:lpstr>
      <vt:lpstr>Vignette template (yaml code)</vt:lpstr>
      <vt:lpstr>Fields title, author, date</vt:lpstr>
      <vt:lpstr>Field output</vt:lpstr>
      <vt:lpstr>Field vignette</vt:lpstr>
      <vt:lpstr>Vignette template (knitting options)</vt:lpstr>
      <vt:lpstr>(R)Markdown</vt:lpstr>
      <vt:lpstr>(R)Markdown</vt:lpstr>
      <vt:lpstr>(R)Markdown</vt:lpstr>
      <vt:lpstr>(R)Markdown</vt:lpstr>
      <vt:lpstr>Exercise</vt:lpstr>
      <vt:lpstr>Some common problems</vt:lpstr>
      <vt:lpstr>More on using rmarkdown</vt:lpstr>
    </vt:vector>
  </TitlesOfParts>
  <Company>Philipps-Universität Marburg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Raphael Hartmann</dc:creator>
  <cp:lastModifiedBy>Raphael Hartmann</cp:lastModifiedBy>
  <cp:revision>1091</cp:revision>
  <dcterms:created xsi:type="dcterms:W3CDTF">2022-01-20T10:44:10Z</dcterms:created>
  <dcterms:modified xsi:type="dcterms:W3CDTF">2022-07-04T21:44:56Z</dcterms:modified>
</cp:coreProperties>
</file>